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100" d="100"/>
          <a:sy n="100" d="100"/>
        </p:scale>
        <p:origin x="186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60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079308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cs-CZ" sz="5249" b="1" kern="0" spc="-157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Sluneční soustava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6319599" y="407896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Sluneční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soustava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je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rozsáhlá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a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složitá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síť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nebeských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těles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.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Skládá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se ze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slunce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, planet,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měsíců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,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komet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a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asteroidů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,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mezi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jinými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entitami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.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Porozumění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její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složitosti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a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dynamice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je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klíčové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pro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pochopení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divů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vesmíru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.</a:t>
            </a:r>
            <a:endParaRPr lang="en-US" sz="1750" dirty="0">
              <a:latin typeface="Overpas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Text 1"/>
          <p:cNvSpPr/>
          <p:nvPr/>
        </p:nvSpPr>
        <p:spPr>
          <a:xfrm>
            <a:off x="2348389" y="2394466"/>
            <a:ext cx="988433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cs-CZ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Slunce </a:t>
            </a: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: </a:t>
            </a:r>
            <a:r>
              <a:rPr lang="cs-CZ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Střed naší sluneční soustavy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64426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cs-CZ" sz="2187" b="1" kern="0" spc="-66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Klíčové vlastnosti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348389" y="4213622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Slunce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,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obrovská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koule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plynu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, je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hlavním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zdrojem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energie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a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tepla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pro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sluneční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soustavu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.</a:t>
            </a:r>
            <a:endParaRPr lang="en-US" sz="1750" dirty="0">
              <a:latin typeface="Overpass"/>
            </a:endParaRPr>
          </a:p>
        </p:txBody>
      </p:sp>
      <p:sp>
        <p:nvSpPr>
          <p:cNvPr id="7" name="Text 4"/>
          <p:cNvSpPr/>
          <p:nvPr/>
        </p:nvSpPr>
        <p:spPr>
          <a:xfrm>
            <a:off x="5847398" y="364426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cs-CZ" sz="2187" b="1" kern="0" spc="-66" dirty="0">
                <a:solidFill>
                  <a:srgbClr val="FFFFFF"/>
                </a:solidFill>
                <a:ea typeface="Overpass" pitchFamily="34" charset="-122"/>
              </a:rPr>
              <a:t>Význam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847398" y="4213622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Ovlivňuje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oběžné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dráhy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,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atmosféry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a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podmínky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všech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planet a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dalších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nebeských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těles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.</a:t>
            </a:r>
            <a:endParaRPr lang="en-US" sz="1750" dirty="0">
              <a:latin typeface="Overpass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46406" y="364426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Phenomena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346406" y="4213622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cs-CZ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Sluneční erupce a výstupky jsou fascinující jevy spojené s dynamickou povahou Slunce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219551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Text 1"/>
          <p:cNvSpPr/>
          <p:nvPr/>
        </p:nvSpPr>
        <p:spPr>
          <a:xfrm>
            <a:off x="2348389" y="2118122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cs-CZ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Planety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343042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2531626" y="3472101"/>
            <a:ext cx="13335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3070503" y="3506748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cs-CZ" sz="2187" b="1" kern="0" spc="-66" dirty="0">
                <a:solidFill>
                  <a:srgbClr val="E5E0DF"/>
                </a:solidFill>
                <a:ea typeface="Overpass" pitchFamily="34" charset="-122"/>
              </a:rPr>
              <a:t>Různorodé vlastnosti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3070503" y="4334351"/>
            <a:ext cx="24409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cs-CZ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Každá planeta sluneční soustavy má jedinečné vlastnosti, včetně velikosti, atmosféry a složení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733574" y="343042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5881568" y="3472101"/>
            <a:ext cx="2038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6455688" y="3506748"/>
            <a:ext cx="24409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cs-CZ" sz="2187" b="1" kern="0" spc="-66" dirty="0">
                <a:solidFill>
                  <a:srgbClr val="E5E0DF"/>
                </a:solidFill>
                <a:ea typeface="Overpass" pitchFamily="34" charset="-122"/>
              </a:rPr>
              <a:t>Orbitální vzory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6455688" y="3918406"/>
            <a:ext cx="24409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br>
              <a:rPr lang="en-US" sz="1600" dirty="0">
                <a:latin typeface="Overpass"/>
              </a:rPr>
            </a:b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Planety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následují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odlišné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trasy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kolem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Slunce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,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známé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jako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oběžné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dráhy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, s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různými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vzdálenostmi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a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rychlostmi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.</a:t>
            </a:r>
            <a:endParaRPr lang="en-US" sz="1750" dirty="0">
              <a:latin typeface="Overpass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118759" y="343042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9268778" y="3472101"/>
            <a:ext cx="19990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9840873" y="3506748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cs-CZ" sz="2187" b="1" kern="0" spc="-66" dirty="0">
                <a:solidFill>
                  <a:srgbClr val="E5E0DF"/>
                </a:solidFill>
                <a:ea typeface="Overpass" pitchFamily="34" charset="-122"/>
              </a:rPr>
              <a:t>Průzkum a objevování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9840873" y="4264759"/>
            <a:ext cx="24409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Lidská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civilizace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vyslala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mnoho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misí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k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průzkumu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a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studiu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planet,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odhalující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jejich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 </a:t>
            </a:r>
            <a:r>
              <a:rPr lang="en-US" sz="1600" b="0" i="0" dirty="0" err="1">
                <a:solidFill>
                  <a:srgbClr val="ECECEC"/>
                </a:solidFill>
                <a:effectLst/>
                <a:latin typeface="Overpass"/>
              </a:rPr>
              <a:t>tajemství</a:t>
            </a:r>
            <a:r>
              <a:rPr lang="en-US" sz="1600" b="0" i="0" dirty="0">
                <a:solidFill>
                  <a:srgbClr val="ECECEC"/>
                </a:solidFill>
                <a:effectLst/>
                <a:latin typeface="Overpass"/>
              </a:rPr>
              <a:t>.</a:t>
            </a:r>
            <a:endParaRPr lang="en-US" sz="1750" dirty="0">
              <a:latin typeface="Overpas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925473"/>
            <a:ext cx="813673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Měsíce</a:t>
            </a: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a </a:t>
            </a:r>
            <a:r>
              <a:rPr lang="en-US" sz="4374" b="1" kern="0" spc="-131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další</a:t>
            </a: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4374" b="1" kern="0" spc="-131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nebeská</a:t>
            </a: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4374" b="1" kern="0" spc="-131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tělesa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801910" y="1953101"/>
            <a:ext cx="44410" cy="5351026"/>
          </a:xfrm>
          <a:prstGeom prst="roundRect">
            <a:avLst>
              <a:gd name="adj" fmla="val 225151"/>
            </a:avLst>
          </a:prstGeom>
          <a:solidFill>
            <a:srgbClr val="971B5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3"/>
          <p:cNvSpPr/>
          <p:nvPr/>
        </p:nvSpPr>
        <p:spPr>
          <a:xfrm>
            <a:off x="5074027" y="2354401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971B5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4"/>
          <p:cNvSpPr/>
          <p:nvPr/>
        </p:nvSpPr>
        <p:spPr>
          <a:xfrm>
            <a:off x="4574084" y="212669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4757321" y="2168366"/>
            <a:ext cx="13335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6"/>
          <p:cNvSpPr/>
          <p:nvPr/>
        </p:nvSpPr>
        <p:spPr>
          <a:xfrm>
            <a:off x="6046113" y="217527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Přírodní</a:t>
            </a: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2187" b="1" kern="0" spc="-66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satelity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6046113" y="2655689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Měsíce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jsou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hojně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zastoupeny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ve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sluneční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soustavě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,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každý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s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vlastními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charakteristikami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a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interakcemi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se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svými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mateřskými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planetami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074027" y="4212134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971B5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4574084" y="398442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/>
          <p:nvPr/>
        </p:nvSpPr>
        <p:spPr>
          <a:xfrm>
            <a:off x="4722078" y="4026098"/>
            <a:ext cx="2038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1"/>
          <p:cNvSpPr/>
          <p:nvPr/>
        </p:nvSpPr>
        <p:spPr>
          <a:xfrm>
            <a:off x="6046113" y="403300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Impaktní</a:t>
            </a: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2187" b="1" kern="0" spc="-66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krátery</a:t>
            </a:r>
            <a:endParaRPr lang="en-US" sz="2187" dirty="0"/>
          </a:p>
        </p:txBody>
      </p:sp>
      <p:sp>
        <p:nvSpPr>
          <p:cNvPr id="16" name="Text 12"/>
          <p:cNvSpPr/>
          <p:nvPr/>
        </p:nvSpPr>
        <p:spPr>
          <a:xfrm>
            <a:off x="6046113" y="4513421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Nebeská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tělesa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vykazují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důkazy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starých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i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nedávných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dopadů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,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které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přispívají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k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jejich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jedinečné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topografii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.</a:t>
            </a:r>
            <a:endParaRPr lang="en-US" sz="1750" dirty="0"/>
          </a:p>
        </p:txBody>
      </p:sp>
      <p:sp>
        <p:nvSpPr>
          <p:cNvPr id="17" name="Shape 13"/>
          <p:cNvSpPr/>
          <p:nvPr/>
        </p:nvSpPr>
        <p:spPr>
          <a:xfrm>
            <a:off x="5074027" y="6069866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971B5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4574084" y="584215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/>
          <p:nvPr/>
        </p:nvSpPr>
        <p:spPr>
          <a:xfrm>
            <a:off x="4724102" y="5883831"/>
            <a:ext cx="19990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6"/>
          <p:cNvSpPr/>
          <p:nvPr/>
        </p:nvSpPr>
        <p:spPr>
          <a:xfrm>
            <a:off x="6046113" y="5890736"/>
            <a:ext cx="301656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Aurory</a:t>
            </a: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a </a:t>
            </a:r>
            <a:r>
              <a:rPr lang="en-US" sz="2187" b="1" kern="0" spc="-66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jevy</a:t>
            </a:r>
            <a:endParaRPr lang="en-US" sz="2187" dirty="0"/>
          </a:p>
        </p:txBody>
      </p:sp>
      <p:sp>
        <p:nvSpPr>
          <p:cNvPr id="21" name="Text 17"/>
          <p:cNvSpPr/>
          <p:nvPr/>
        </p:nvSpPr>
        <p:spPr>
          <a:xfrm>
            <a:off x="6046113" y="6371153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Některé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měsíce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vykazují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okouzlující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aurory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a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další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přírodní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jevy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,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což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přispívá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k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jejich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přitažlivosti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661398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Asteroidy</a:t>
            </a: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a </a:t>
            </a:r>
            <a:r>
              <a:rPr lang="en-US" sz="4374" b="1" kern="0" spc="-131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komety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833199" y="2689027"/>
            <a:ext cx="4542115" cy="2006203"/>
          </a:xfrm>
          <a:prstGeom prst="roundRect">
            <a:avLst>
              <a:gd name="adj" fmla="val 4984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1062990" y="291881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Asteroidy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1062990" y="3399234"/>
            <a:ext cx="408253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Skalnaté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pozůstatky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z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rané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sluneční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soustavy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,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asteroidy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,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hrají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zásadní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roli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v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pochopení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naší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historie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5597485" y="2689027"/>
            <a:ext cx="4542115" cy="2006203"/>
          </a:xfrm>
          <a:prstGeom prst="roundRect">
            <a:avLst>
              <a:gd name="adj" fmla="val 4984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5827276" y="291881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Komety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5827276" y="3399234"/>
            <a:ext cx="408253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Komety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jsou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ledová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tělesa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,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která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křižují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sluneční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soustavu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a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zanechávají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skvělé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stopy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a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životně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důležité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vědecké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poznatky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833199" y="4917400"/>
            <a:ext cx="9306401" cy="1650802"/>
          </a:xfrm>
          <a:prstGeom prst="roundRect">
            <a:avLst>
              <a:gd name="adj" fmla="val 6057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9"/>
          <p:cNvSpPr/>
          <p:nvPr/>
        </p:nvSpPr>
        <p:spPr>
          <a:xfrm>
            <a:off x="1062990" y="5147191"/>
            <a:ext cx="325612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Průzkum</a:t>
            </a: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a </a:t>
            </a:r>
            <a:r>
              <a:rPr lang="en-US" sz="2187" b="1" kern="0" spc="-66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ochrana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1062990" y="5627608"/>
            <a:ext cx="88468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Studium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a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sledování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asteroidů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a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komet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je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zásadní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pro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určení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potenciálních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hrozeb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pro Zemi.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2348389" y="2438876"/>
            <a:ext cx="849308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Kuiperův</a:t>
            </a: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4374" b="1" kern="0" spc="-131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pás</a:t>
            </a: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a </a:t>
            </a:r>
            <a:r>
              <a:rPr lang="en-US" sz="4374" b="1" kern="0" spc="-131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Oortův</a:t>
            </a: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4374" b="1" kern="0" spc="-131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oblak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3577590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24410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Kuiperův</a:t>
            </a:r>
            <a:r>
              <a:rPr lang="en-US" sz="2187" b="1" kern="0" spc="-66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2187" b="1" kern="0" spc="-66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pás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348389" y="4724519"/>
            <a:ext cx="480012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Obsahuje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ledová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tělesa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a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trpasličí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planety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,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které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se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nacházejí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za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oběžnou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dráhou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Neptunu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a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utvářejí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naše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chápání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vnější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sluneční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soustavy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3577590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81768" y="424410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Oortův</a:t>
            </a:r>
            <a:r>
              <a:rPr lang="en-US" sz="2187" b="1" kern="0" spc="-66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2187" b="1" kern="0" spc="-66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oblak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7481768" y="4724519"/>
            <a:ext cx="480012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Domov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pro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nepřeberné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množství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ledových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objektů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,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zasahujících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daleko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za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planetární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oblast a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ovlivňujících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dynamiku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sluneční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soustavy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2348389" y="1169789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Vznik</a:t>
            </a: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a </a:t>
            </a:r>
            <a:r>
              <a:rPr lang="en-US" sz="4374" b="1" kern="0" spc="-131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vývoj</a:t>
            </a: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4374" b="1" kern="0" spc="-131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sluneční</a:t>
            </a: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4374" b="1" kern="0" spc="-131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soustavy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3002875"/>
            <a:ext cx="3311128" cy="88868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570559" y="422481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Sluneční</a:t>
            </a: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2187" b="1" kern="0" spc="-66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mlhovina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570559" y="4705231"/>
            <a:ext cx="286678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Obrovský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oblak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plynu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a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prachu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se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začal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spojovat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a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tvořit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základ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zrodu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sluneční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soustavy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517" y="3002875"/>
            <a:ext cx="3311128" cy="88868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81687" y="422481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Planetární</a:t>
            </a: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2187" b="1" kern="0" spc="-66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narůstání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881687" y="4705231"/>
            <a:ext cx="286678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Prachové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částice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postupně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,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což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vede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ke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sloučení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planet a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jiných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nebeských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těles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0645" y="3002875"/>
            <a:ext cx="3311247" cy="88868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22481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Kontinuální</a:t>
            </a: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2187" b="1" kern="0" spc="-66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evoluce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4705231"/>
            <a:ext cx="286690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Sluneční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soustava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se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neustále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mění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,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planety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a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tělesa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navzájem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ovlivňují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své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trajektorie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a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vlastnosti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2348389" y="1719620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Závěr</a:t>
            </a: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: </a:t>
            </a:r>
            <a:r>
              <a:rPr lang="en-US" sz="4374" b="1" kern="0" spc="-131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Zázraky</a:t>
            </a: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4374" b="1" kern="0" spc="-131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našeho</a:t>
            </a: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4374" b="1" kern="0" spc="-131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kosmického</a:t>
            </a: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4374" b="1" kern="0" spc="-131" dirty="0" err="1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sousedství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663791"/>
            <a:ext cx="308895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8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2504123" y="460795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cs-CZ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Planet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348389" y="5088374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Sluneční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soustava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je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domovem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osmi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primárních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planet, z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nichž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každá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má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své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vlastní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podmanivé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kouzlo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a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vědecký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význam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5770602" y="3663791"/>
            <a:ext cx="308895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100K</a:t>
            </a:r>
            <a:endParaRPr lang="en-US" sz="5249" dirty="0"/>
          </a:p>
        </p:txBody>
      </p:sp>
      <p:sp>
        <p:nvSpPr>
          <p:cNvPr id="9" name="Text 6"/>
          <p:cNvSpPr/>
          <p:nvPr/>
        </p:nvSpPr>
        <p:spPr>
          <a:xfrm>
            <a:off x="5926336" y="460795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Asteroid</a:t>
            </a:r>
            <a:r>
              <a:rPr lang="cs-CZ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ů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770602" y="5088374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Odhaduje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se,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že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ve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sluneční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soustavě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je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více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než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100 000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asteroidů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,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což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naznačuje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její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dynamickou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a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různorodou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povahu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9192816" y="3663791"/>
            <a:ext cx="308907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2M</a:t>
            </a:r>
            <a:endParaRPr lang="en-US" sz="5249" dirty="0"/>
          </a:p>
        </p:txBody>
      </p:sp>
      <p:sp>
        <p:nvSpPr>
          <p:cNvPr id="12" name="Text 9"/>
          <p:cNvSpPr/>
          <p:nvPr/>
        </p:nvSpPr>
        <p:spPr>
          <a:xfrm>
            <a:off x="9348549" y="460795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cs-CZ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Komet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192816" y="5088374"/>
            <a:ext cx="308907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Sluneční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soustava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s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více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než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2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miliony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známých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komet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představuje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bohatou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rozmanitost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ledových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,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záhadných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těles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462</Words>
  <Application>Microsoft Office PowerPoint</Application>
  <PresentationFormat>Vlastní</PresentationFormat>
  <Paragraphs>66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Overpass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Lukáš Pulda</cp:lastModifiedBy>
  <cp:revision>4</cp:revision>
  <dcterms:created xsi:type="dcterms:W3CDTF">2024-03-03T14:28:58Z</dcterms:created>
  <dcterms:modified xsi:type="dcterms:W3CDTF">2024-03-03T23:23:25Z</dcterms:modified>
</cp:coreProperties>
</file>